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01 · KTO BIERZE UDZIAŁ?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Praca, państwo, bank i gospodarstwo domowe tworzą sieć powiązań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PUBLICZNA WERSJA EDUKACYJNA • kwoty przykładowe • Matrix jest metaforą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1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27048"/>
            <a:ext cx="2331720" cy="987552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9050">
            <a:solidFill>
              <a:srgbClr val="D8A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1609344"/>
            <a:ext cx="209397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22D46"/>
                </a:solidFill>
                <a:latin typeface="Lato"/>
              </a:rPr>
              <a:t>OJCIEC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84248"/>
            <a:ext cx="2112263" cy="42976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Nie patrz tylko na pensję. Zobacz zobowiązania i swój przyszły czas.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36008" y="2971800"/>
            <a:ext cx="2743200" cy="9601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80" y="3054096"/>
            <a:ext cx="25054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SYN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5736" y="3429000"/>
            <a:ext cx="2523744" cy="4023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Decyduje, dokąd trafi kolejne euro.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06240" y="1508760"/>
            <a:ext cx="3200400" cy="87782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25112" y="1591056"/>
            <a:ext cx="29626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PRACODAWCA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5968" y="1965960"/>
            <a:ext cx="2980944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praca → pensja / wypłata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67928" y="1508760"/>
            <a:ext cx="2944368" cy="877824"/>
          </a:xfrm>
          <a:prstGeom prst="roundRect">
            <a:avLst>
              <a:gd name="adj" fmla="val 13000"/>
            </a:avLst>
          </a:prstGeom>
          <a:solidFill>
            <a:srgbClr val="ECF2F5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0" y="1591056"/>
            <a:ext cx="27066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PAŃSTWO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77655" y="1965960"/>
            <a:ext cx="2724912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podatki i składki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2944368"/>
            <a:ext cx="2971800" cy="950976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68512" y="3026664"/>
            <a:ext cx="27340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BANK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59367" y="3401568"/>
            <a:ext cx="2752344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kredyt ↔ raty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6072" y="3035808"/>
            <a:ext cx="2999232" cy="87782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4944" y="3118103"/>
            <a:ext cx="2761487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DOM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493008"/>
            <a:ext cx="2779776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mieszkanie · media · jedzenie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05840" y="4572000"/>
            <a:ext cx="2880360" cy="886968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24712" y="4654296"/>
            <a:ext cx="2642615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KONSUMPCJA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" y="5029200"/>
            <a:ext cx="2660904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zakupy · nawyki · transport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93024" y="4572000"/>
            <a:ext cx="3319272" cy="886968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11896" y="4654296"/>
            <a:ext cx="3081528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PODUSZKA FINANSOWA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02752" y="5029200"/>
            <a:ext cx="3099815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oszczędności · spokój · wybór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760720" y="2386584"/>
            <a:ext cx="0" cy="557784"/>
          </a:xfrm>
          <a:prstGeom prst="line">
            <a:avLst/>
          </a:prstGeom>
          <a:ln w="3175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/>
        </p:nvSpPr>
        <p:spPr>
          <a:xfrm rot="10800000">
            <a:off x="5710428" y="2894076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61888" y="2542032"/>
            <a:ext cx="1536192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D8C65"/>
                </a:solidFill>
                <a:latin typeface="Lato"/>
              </a:rPr>
              <a:t>pensja netto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7406640" y="1847088"/>
            <a:ext cx="1106424" cy="0"/>
          </a:xfrm>
          <a:prstGeom prst="line">
            <a:avLst/>
          </a:prstGeom>
          <a:ln w="2667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36"/>
          <p:cNvSpPr/>
          <p:nvPr/>
        </p:nvSpPr>
        <p:spPr>
          <a:xfrm rot="5400000">
            <a:off x="8462772" y="1796796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06640" y="1572768"/>
            <a:ext cx="1252728" cy="25603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potrącenia z pensji</a:t>
            </a:r>
          </a:p>
        </p:txBody>
      </p:sp>
      <p:cxnSp>
        <p:nvCxnSpPr>
          <p:cNvPr id="39" name="Connector 38"/>
          <p:cNvCxnSpPr/>
          <p:nvPr/>
        </p:nvCxnSpPr>
        <p:spPr>
          <a:xfrm flipH="1">
            <a:off x="7406640" y="3246120"/>
            <a:ext cx="1106424" cy="0"/>
          </a:xfrm>
          <a:prstGeom prst="line">
            <a:avLst/>
          </a:prstGeom>
          <a:ln w="2667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Isosceles Triangle 39"/>
          <p:cNvSpPr/>
          <p:nvPr/>
        </p:nvSpPr>
        <p:spPr>
          <a:xfrm rot="16200000">
            <a:off x="7356348" y="3195827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24927" y="2944368"/>
            <a:ext cx="91440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kredyt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7424927" y="3657600"/>
            <a:ext cx="1088137" cy="0"/>
          </a:xfrm>
          <a:prstGeom prst="line">
            <a:avLst/>
          </a:prstGeom>
          <a:ln w="2667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Isosceles Triangle 42"/>
          <p:cNvSpPr/>
          <p:nvPr/>
        </p:nvSpPr>
        <p:spPr>
          <a:xfrm rot="5400000">
            <a:off x="8462772" y="360730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443216" y="3721608"/>
            <a:ext cx="1325880" cy="21945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odsetki + kapitał</a:t>
            </a:r>
          </a:p>
        </p:txBody>
      </p:sp>
      <p:cxnSp>
        <p:nvCxnSpPr>
          <p:cNvPr id="45" name="Connector 44"/>
          <p:cNvCxnSpPr/>
          <p:nvPr/>
        </p:nvCxnSpPr>
        <p:spPr>
          <a:xfrm flipH="1">
            <a:off x="3602736" y="3364992"/>
            <a:ext cx="996696" cy="0"/>
          </a:xfrm>
          <a:prstGeom prst="line">
            <a:avLst/>
          </a:prstGeom>
          <a:ln w="29209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Isosceles Triangle 45"/>
          <p:cNvSpPr/>
          <p:nvPr/>
        </p:nvSpPr>
        <p:spPr>
          <a:xfrm rot="16200000">
            <a:off x="3552444" y="3314700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776472" y="3054096"/>
            <a:ext cx="8229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rachunki</a:t>
            </a:r>
          </a:p>
        </p:txBody>
      </p:sp>
      <p:cxnSp>
        <p:nvCxnSpPr>
          <p:cNvPr id="48" name="Connector 47"/>
          <p:cNvCxnSpPr/>
          <p:nvPr/>
        </p:nvCxnSpPr>
        <p:spPr>
          <a:xfrm flipH="1">
            <a:off x="3749039" y="3931920"/>
            <a:ext cx="1371601" cy="667512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/>
          <p:cNvSpPr/>
          <p:nvPr/>
        </p:nvSpPr>
        <p:spPr>
          <a:xfrm rot="14642961">
            <a:off x="3698748" y="4549140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133087" y="4215384"/>
            <a:ext cx="128016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5158"/>
                </a:solidFill>
                <a:latin typeface="Lato"/>
              </a:rPr>
              <a:t>zakupy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903720" y="3931920"/>
            <a:ext cx="1490472" cy="676656"/>
          </a:xfrm>
          <a:prstGeom prst="line">
            <a:avLst/>
          </a:prstGeom>
          <a:ln w="2794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/>
          <p:cNvSpPr/>
          <p:nvPr/>
        </p:nvSpPr>
        <p:spPr>
          <a:xfrm rot="6865048">
            <a:off x="8343900" y="4558284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013448" y="4233672"/>
            <a:ext cx="1325880" cy="23774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D8C65"/>
                </a:solidFill>
                <a:latin typeface="Lato"/>
              </a:rPr>
              <a:t>odłożone €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48640" y="5843016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22376" y="5907024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Sam system nie jest pułapką. Liczy się relacja zobowiązań do realnych możliwości wyboru.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02 · MIESIĘCZNY PRZEPŁYW PIENIĘDZY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Uproszczony przykład: od wypłaty do kwoty, która zostaje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PUBLICZNA WERSJA EDUKACYJNA • kwoty przykładowe • Matrix jest metaforą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2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DOCHÓD NETTO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674A4"/>
                </a:solidFill>
                <a:latin typeface="Lato"/>
              </a:rPr>
              <a:t>1 750 €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063240" y="2606040"/>
            <a:ext cx="338328" cy="0"/>
          </a:xfrm>
          <a:prstGeom prst="line">
            <a:avLst/>
          </a:prstGeom>
          <a:ln w="2794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5400000">
            <a:off x="3351276" y="2555748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520440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6160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DOM I RATY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C55158"/>
                </a:solidFill>
                <a:latin typeface="Lato"/>
              </a:rPr>
              <a:t>998 €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925312" y="2606040"/>
            <a:ext cx="338328" cy="0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 rot="5400000">
            <a:off x="6213348" y="25557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382512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POZOSTAŁE WYDATKI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C55158"/>
                </a:solidFill>
                <a:latin typeface="Lato"/>
              </a:rPr>
              <a:t>621 €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787384" y="2606040"/>
            <a:ext cx="329183" cy="0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Isosceles Triangle 22"/>
          <p:cNvSpPr/>
          <p:nvPr/>
        </p:nvSpPr>
        <p:spPr>
          <a:xfrm rot="5400000">
            <a:off x="9066276" y="25557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235440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81160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MIESIĘCZNA NADWYŻKA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81160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D8C65"/>
                </a:solidFill>
                <a:latin typeface="Lato"/>
              </a:rPr>
              <a:t>131 €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3675887"/>
            <a:ext cx="9966960" cy="29260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Z dochodu 1750 € pozostaje 131 € (około 7,5%).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33271" y="4169663"/>
            <a:ext cx="10168128" cy="530352"/>
          </a:xfrm>
          <a:prstGeom prst="rect">
            <a:avLst/>
          </a:prstGeom>
          <a:solidFill>
            <a:srgbClr val="EC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33271" y="4169663"/>
            <a:ext cx="9407347" cy="530352"/>
          </a:xfrm>
          <a:prstGeom prst="rect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440619" y="4169663"/>
            <a:ext cx="760780" cy="530352"/>
          </a:xfrm>
          <a:prstGeom prst="rect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69848" y="4773168"/>
            <a:ext cx="6492240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55158"/>
                </a:solidFill>
                <a:latin typeface="Lato"/>
              </a:rPr>
              <a:t>92,5% trafia na płatności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49056" y="4773168"/>
            <a:ext cx="2743200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D8C65"/>
                </a:solidFill>
                <a:latin typeface="Lato"/>
              </a:rPr>
              <a:t>7,5% pozostaje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1560" y="5303520"/>
            <a:ext cx="10122408" cy="46634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225296" y="5404104"/>
            <a:ext cx="978408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22D46"/>
                </a:solidFill>
                <a:latin typeface="Lato"/>
              </a:rPr>
              <a:t>131 € to nadwyżka z jednego miesiąca, a nie gotowa poduszka finansowa.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916168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2376" y="5980176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Wysoka pensja nie daje automatycznie swobody podejmowania decyzji.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03 · KREDYT HIPOTECZNY POD LUPĄ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Jedna rata, dwa różne skutki dla majątku netto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PUBLICZNA WERSJA EDUKACYJNA • kwoty przykładowe • Matrix jest metaforą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3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1636776"/>
            <a:ext cx="4206240" cy="92354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0" y="1773936"/>
            <a:ext cx="393192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MIESIĘCZNA RATA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42232" y="2084831"/>
            <a:ext cx="3895344" cy="35661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674A4"/>
                </a:solidFill>
                <a:latin typeface="Lato"/>
              </a:rPr>
              <a:t>662,39 €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80760" y="2578608"/>
            <a:ext cx="0" cy="36576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10800000">
            <a:off x="6030468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 flipH="1">
            <a:off x="3172968" y="2944368"/>
            <a:ext cx="2907792" cy="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16200000">
            <a:off x="3122676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6080760" y="2944368"/>
            <a:ext cx="2935224" cy="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 rot="5400000">
            <a:off x="8965692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3172968" y="2944368"/>
            <a:ext cx="0" cy="246888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10800000">
            <a:off x="3122676" y="3140964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9015984" y="2944368"/>
            <a:ext cx="0" cy="246888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0800000">
            <a:off x="8965692" y="3140964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96696" y="3236976"/>
            <a:ext cx="4315968" cy="115214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3319272"/>
            <a:ext cx="40782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ODSETKI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3694176"/>
            <a:ext cx="4096511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Cena pożyczenia pieniędzy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31152" y="3236976"/>
            <a:ext cx="4315968" cy="1152144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050024" y="3319272"/>
            <a:ext cx="40782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KAPITAŁ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0" y="3694176"/>
            <a:ext cx="4096511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Zmniejsza zadłużenie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89888" y="4553712"/>
            <a:ext cx="3657600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C55158"/>
                </a:solidFill>
                <a:latin typeface="Lato"/>
              </a:rPr>
              <a:t>175,51 €   ·   26,5 %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78040" y="4553712"/>
            <a:ext cx="3749039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D8C65"/>
                </a:solidFill>
                <a:latin typeface="Lato"/>
              </a:rPr>
              <a:t>486,88 €   ·   73,5 %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33271" y="5047488"/>
            <a:ext cx="10104120" cy="365760"/>
          </a:xfrm>
          <a:prstGeom prst="rect">
            <a:avLst/>
          </a:prstGeom>
          <a:solidFill>
            <a:srgbClr val="EC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33271" y="5047488"/>
            <a:ext cx="2677363" cy="365760"/>
          </a:xfrm>
          <a:prstGeom prst="rect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710635" y="5047488"/>
            <a:ext cx="7426756" cy="365760"/>
          </a:xfrm>
          <a:prstGeom prst="rect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24128" y="5522976"/>
            <a:ext cx="47091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5158"/>
                </a:solidFill>
                <a:latin typeface="Lato"/>
              </a:rPr>
              <a:t>Odsetki są kosztem kredytu.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60720" y="5522976"/>
            <a:ext cx="53949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D8C65"/>
                </a:solidFill>
                <a:latin typeface="Lato"/>
              </a:rPr>
              <a:t>Spłata kapitału zmniejsza dług i stan konta.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961888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2376" y="6025896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Bez oprocentowania, okresu kredytu i salda nie można obliczyć jego pełnych kosztów.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04 · CZAS POMNAŻA KWOTY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Regularna kwota × 12 miesięcy × 16 lat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PUBLICZNA WERSJA EDUKACYJNA • kwoty przykładowe • Matrix jest metaforą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4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" y="1901952"/>
            <a:ext cx="3108960" cy="11887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1984248"/>
            <a:ext cx="2871215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PŁATNOŚĆ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59152"/>
            <a:ext cx="2889504" cy="6309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100 € / miesiąc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90288" y="1901952"/>
            <a:ext cx="3035808" cy="11887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59" y="1984248"/>
            <a:ext cx="2798063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PŁATNOŚĆ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0016" y="2359152"/>
            <a:ext cx="2816352" cy="6309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160 € / miesiąc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78224" y="2267712"/>
            <a:ext cx="365760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D8A75F"/>
                </a:solidFill>
                <a:latin typeface="Lato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9560" y="2103120"/>
            <a:ext cx="3090672" cy="7315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22D46"/>
                </a:solidFill>
                <a:latin typeface="Lato"/>
              </a:rPr>
              <a:t>× 12 × 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9536" y="3657600"/>
            <a:ext cx="3145536" cy="950976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0976" y="3794760"/>
            <a:ext cx="2935224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674A4"/>
                </a:solidFill>
                <a:latin typeface="Lato"/>
              </a:rPr>
              <a:t>19 200 €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3657600"/>
            <a:ext cx="3108960" cy="950976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63440" y="3794760"/>
            <a:ext cx="2907792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674A4"/>
                </a:solidFill>
                <a:latin typeface="Lato"/>
              </a:rPr>
              <a:t>30 720 €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3840480"/>
            <a:ext cx="45720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D8A75F"/>
                </a:solidFill>
                <a:latin typeface="Lato"/>
              </a:rPr>
              <a:t>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54112" y="3904487"/>
            <a:ext cx="45720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22D46"/>
                </a:solidFill>
                <a:latin typeface="Lato"/>
              </a:rPr>
              <a:t>=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21040" y="3657600"/>
            <a:ext cx="2990088" cy="950976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94192" y="3794760"/>
            <a:ext cx="2816352" cy="58521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2D8C65"/>
                </a:solidFill>
                <a:latin typeface="Lato"/>
              </a:rPr>
              <a:t>49 920 €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30183" y="4754880"/>
            <a:ext cx="297180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D8C65"/>
                </a:solidFill>
                <a:latin typeface="Lato"/>
              </a:rPr>
              <a:t>RAZEM PRZEZ 16 LAT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7280" y="5212080"/>
            <a:ext cx="9966960" cy="42062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261872" y="5303520"/>
            <a:ext cx="9628632" cy="23774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To suma nominalna, niekoniecznie pieniądze zmarnowane.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879592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22376" y="5943600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Pytaj: Co daje ta opłata? Jakie ogranicza wybory? Czy istnieje lepsza alternatywa?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05 · DWIE ŚCIEŻKI DECYZJI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Wolność i zależność opisują możliwości, a nie wartość człowieka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PUBLICZNA WERSJA EDUKACYJNA • kwoty przykładowe • Matrix jest metaforą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5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70248" y="1472184"/>
            <a:ext cx="3712463" cy="57607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1609344"/>
            <a:ext cx="3447288" cy="26517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22D46"/>
                </a:solidFill>
                <a:latin typeface="Lato"/>
              </a:rPr>
              <a:t>DOKĄD TRAFI KOLEJNE EURO?</a:t>
            </a:r>
          </a:p>
        </p:txBody>
      </p:sp>
      <p:cxnSp>
        <p:nvCxnSpPr>
          <p:cNvPr id="11" name="Connector 10"/>
          <p:cNvCxnSpPr/>
          <p:nvPr/>
        </p:nvCxnSpPr>
        <p:spPr>
          <a:xfrm flipH="1">
            <a:off x="2715768" y="1865376"/>
            <a:ext cx="1545336" cy="475488"/>
          </a:xfrm>
          <a:prstGeom prst="line">
            <a:avLst/>
          </a:prstGeom>
          <a:ln w="29209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15173836">
            <a:off x="2665476" y="2290572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8001000" y="1865376"/>
            <a:ext cx="1435608" cy="475488"/>
          </a:xfrm>
          <a:prstGeom prst="line">
            <a:avLst/>
          </a:prstGeom>
          <a:ln w="29209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rot="6499524">
            <a:off x="9386316" y="2290572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76656" y="2267712"/>
            <a:ext cx="5166360" cy="51206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2386584"/>
            <a:ext cx="49926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55158"/>
                </a:solidFill>
                <a:latin typeface="Lato"/>
              </a:rPr>
              <a:t>GDY ZNIKA PODUSZKA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267712"/>
            <a:ext cx="5166360" cy="512064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2386584"/>
            <a:ext cx="49926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D8C65"/>
                </a:solidFill>
                <a:latin typeface="Lato"/>
              </a:rPr>
              <a:t>GDY PODUSZKA ROŚNIE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" y="290779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8408" y="300837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Nie znam swoich stałych opłat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19672" y="290779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56832" y="300837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Znam dochód netto i wydatki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255264" y="341985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/>
          <p:cNvSpPr/>
          <p:nvPr/>
        </p:nvSpPr>
        <p:spPr>
          <a:xfrm rot="10800000">
            <a:off x="3204972" y="342442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961120" y="341985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 rot="10800000">
            <a:off x="8910828" y="342442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41248" y="350215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8408" y="360273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Nowe raty mnie zaskakują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19672" y="350215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56832" y="360273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Sprawdzam koszt nowych zobowiązań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255264" y="401421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Isosceles Triangle 31"/>
          <p:cNvSpPr/>
          <p:nvPr/>
        </p:nvSpPr>
        <p:spPr>
          <a:xfrm rot="10800000">
            <a:off x="3204972" y="401878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8961120" y="401421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/>
        </p:nvSpPr>
        <p:spPr>
          <a:xfrm rot="10800000">
            <a:off x="8910828" y="401878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41248" y="409651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8408" y="419709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Nie mam poduszki na utratę dochodu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19672" y="409651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56832" y="419709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Buduję łatwo dostępną rezerwę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3255264" y="460857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Isosceles Triangle 39"/>
          <p:cNvSpPr/>
          <p:nvPr/>
        </p:nvSpPr>
        <p:spPr>
          <a:xfrm rot="10800000">
            <a:off x="3204972" y="46131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8961120" y="460857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 rot="10800000">
            <a:off x="8910828" y="461314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841248" y="469087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8408" y="479145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Mam mniej możliwości powiedzieć „nie”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519672" y="469087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656832" y="479145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Zyskuję czas i możliwość wyboru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5797296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22376" y="5861304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Przesłanie ojca: Nie oceniaj człowieka po pieniądzach. Buduj wolność wyboru.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